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6" r:id="rId3"/>
    <p:sldId id="636" r:id="rId4"/>
    <p:sldId id="705" r:id="rId5"/>
    <p:sldId id="695" r:id="rId6"/>
    <p:sldId id="706" r:id="rId7"/>
    <p:sldId id="707" r:id="rId8"/>
    <p:sldId id="708" r:id="rId9"/>
    <p:sldId id="709" r:id="rId10"/>
    <p:sldId id="710" r:id="rId11"/>
    <p:sldId id="711" r:id="rId12"/>
    <p:sldId id="712" r:id="rId13"/>
    <p:sldId id="713" r:id="rId14"/>
    <p:sldId id="714" r:id="rId15"/>
    <p:sldId id="715" r:id="rId16"/>
    <p:sldId id="716" r:id="rId17"/>
    <p:sldId id="717" r:id="rId18"/>
    <p:sldId id="71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731" r:id="rId32"/>
    <p:sldId id="732" r:id="rId33"/>
    <p:sldId id="733" r:id="rId34"/>
    <p:sldId id="694" r:id="rId35"/>
    <p:sldId id="267" r:id="rId36"/>
    <p:sldId id="437"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755" autoAdjust="0"/>
  </p:normalViewPr>
  <p:slideViewPr>
    <p:cSldViewPr>
      <p:cViewPr>
        <p:scale>
          <a:sx n="89" d="100"/>
          <a:sy n="89" d="100"/>
        </p:scale>
        <p:origin x="2784" y="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F6481-C9A0-6141-9205-CF91F39789CD}"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8DCE3-59CB-F548-9C68-C3ADF3055AD4}" type="slidenum">
              <a:rPr lang="en-US" smtClean="0"/>
              <a:t>‹#›</a:t>
            </a:fld>
            <a:endParaRPr lang="en-US"/>
          </a:p>
        </p:txBody>
      </p:sp>
    </p:spTree>
    <p:extLst>
      <p:ext uri="{BB962C8B-B14F-4D97-AF65-F5344CB8AC3E}">
        <p14:creationId xmlns:p14="http://schemas.microsoft.com/office/powerpoint/2010/main" val="316246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9F2D6E7-185C-D644-BF39-8A5F8FCE7C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312CDA-AFEA-7849-9C57-E2EEBB6BE7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8EC9CB-722B-A346-A817-FE2E00D2390F}"/>
              </a:ext>
            </a:extLst>
          </p:cNvPr>
          <p:cNvSpPr>
            <a:spLocks noGrp="1" noChangeArrowheads="1"/>
          </p:cNvSpPr>
          <p:nvPr>
            <p:ph type="sldNum" sz="quarter" idx="12"/>
          </p:nvPr>
        </p:nvSpPr>
        <p:spPr>
          <a:ln/>
        </p:spPr>
        <p:txBody>
          <a:bodyPr/>
          <a:lstStyle>
            <a:lvl1pPr>
              <a:defRPr/>
            </a:lvl1pPr>
          </a:lstStyle>
          <a:p>
            <a:fld id="{92130C67-A256-144C-A91A-E1B61AE5A140}" type="slidenum">
              <a:rPr lang="en-US" altLang="en-US"/>
              <a:pPr/>
              <a:t>‹#›</a:t>
            </a:fld>
            <a:endParaRPr lang="en-US" altLang="en-US"/>
          </a:p>
        </p:txBody>
      </p:sp>
    </p:spTree>
    <p:extLst>
      <p:ext uri="{BB962C8B-B14F-4D97-AF65-F5344CB8AC3E}">
        <p14:creationId xmlns:p14="http://schemas.microsoft.com/office/powerpoint/2010/main" val="369686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188ED1-B6C1-0E49-9F04-6E49DB1DBC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337579-670F-B445-9531-925BEF6F0C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1AFFD5-DC9F-D648-B955-A8913F0C4F9E}"/>
              </a:ext>
            </a:extLst>
          </p:cNvPr>
          <p:cNvSpPr>
            <a:spLocks noGrp="1" noChangeArrowheads="1"/>
          </p:cNvSpPr>
          <p:nvPr>
            <p:ph type="sldNum" sz="quarter" idx="12"/>
          </p:nvPr>
        </p:nvSpPr>
        <p:spPr>
          <a:ln/>
        </p:spPr>
        <p:txBody>
          <a:bodyPr/>
          <a:lstStyle>
            <a:lvl1pPr>
              <a:defRPr/>
            </a:lvl1pPr>
          </a:lstStyle>
          <a:p>
            <a:fld id="{938B56E1-E2E7-C043-AF87-BF2200B81500}" type="slidenum">
              <a:rPr lang="en-US" altLang="en-US"/>
              <a:pPr/>
              <a:t>‹#›</a:t>
            </a:fld>
            <a:endParaRPr lang="en-US" altLang="en-US"/>
          </a:p>
        </p:txBody>
      </p:sp>
    </p:spTree>
    <p:extLst>
      <p:ext uri="{BB962C8B-B14F-4D97-AF65-F5344CB8AC3E}">
        <p14:creationId xmlns:p14="http://schemas.microsoft.com/office/powerpoint/2010/main" val="411039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9FE758-BB22-7A44-9FF3-C344E5CC12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D84B38-DEC1-EF40-B829-6566E9B3F1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D85C75-EFE1-C842-AFBD-5D345E546C10}"/>
              </a:ext>
            </a:extLst>
          </p:cNvPr>
          <p:cNvSpPr>
            <a:spLocks noGrp="1" noChangeArrowheads="1"/>
          </p:cNvSpPr>
          <p:nvPr>
            <p:ph type="sldNum" sz="quarter" idx="12"/>
          </p:nvPr>
        </p:nvSpPr>
        <p:spPr>
          <a:ln/>
        </p:spPr>
        <p:txBody>
          <a:bodyPr/>
          <a:lstStyle>
            <a:lvl1pPr>
              <a:defRPr/>
            </a:lvl1pPr>
          </a:lstStyle>
          <a:p>
            <a:fld id="{5B75DBFD-EC06-7A4F-9FE3-8168E34B70BA}" type="slidenum">
              <a:rPr lang="en-US" altLang="en-US"/>
              <a:pPr/>
              <a:t>‹#›</a:t>
            </a:fld>
            <a:endParaRPr lang="en-US" altLang="en-US"/>
          </a:p>
        </p:txBody>
      </p:sp>
    </p:spTree>
    <p:extLst>
      <p:ext uri="{BB962C8B-B14F-4D97-AF65-F5344CB8AC3E}">
        <p14:creationId xmlns:p14="http://schemas.microsoft.com/office/powerpoint/2010/main" val="107699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324DDF4D-E123-094D-9169-59594C3EA9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DB077D-CB4E-4F48-BEF3-0B37DBB420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50EAD-72CF-7240-82B9-BDDA0050C61A}"/>
              </a:ext>
            </a:extLst>
          </p:cNvPr>
          <p:cNvSpPr>
            <a:spLocks noGrp="1" noChangeArrowheads="1"/>
          </p:cNvSpPr>
          <p:nvPr>
            <p:ph type="sldNum" sz="quarter" idx="12"/>
          </p:nvPr>
        </p:nvSpPr>
        <p:spPr>
          <a:ln/>
        </p:spPr>
        <p:txBody>
          <a:bodyPr/>
          <a:lstStyle>
            <a:lvl1pPr>
              <a:defRPr/>
            </a:lvl1pPr>
          </a:lstStyle>
          <a:p>
            <a:fld id="{DBBE00AC-7A78-5245-8EA9-F3DC271BB7B8}" type="slidenum">
              <a:rPr lang="en-US" altLang="en-US"/>
              <a:pPr/>
              <a:t>‹#›</a:t>
            </a:fld>
            <a:endParaRPr lang="en-US" altLang="en-US"/>
          </a:p>
        </p:txBody>
      </p:sp>
    </p:spTree>
    <p:extLst>
      <p:ext uri="{BB962C8B-B14F-4D97-AF65-F5344CB8AC3E}">
        <p14:creationId xmlns:p14="http://schemas.microsoft.com/office/powerpoint/2010/main" val="56255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489745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38632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455234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417915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317324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909810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422457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BFD41C-8313-2D48-9997-A3E94B0997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9E765B-3ECE-294F-B0C0-6843D87AB2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BC8461-71DD-DE44-8BFF-31558B54E681}"/>
              </a:ext>
            </a:extLst>
          </p:cNvPr>
          <p:cNvSpPr>
            <a:spLocks noGrp="1" noChangeArrowheads="1"/>
          </p:cNvSpPr>
          <p:nvPr>
            <p:ph type="sldNum" sz="quarter" idx="12"/>
          </p:nvPr>
        </p:nvSpPr>
        <p:spPr>
          <a:ln/>
        </p:spPr>
        <p:txBody>
          <a:bodyPr/>
          <a:lstStyle>
            <a:lvl1pPr>
              <a:defRPr/>
            </a:lvl1pPr>
          </a:lstStyle>
          <a:p>
            <a:fld id="{3A3A2DB9-D942-2744-8093-713B06E9102A}" type="slidenum">
              <a:rPr lang="en-US" altLang="en-US"/>
              <a:pPr/>
              <a:t>‹#›</a:t>
            </a:fld>
            <a:endParaRPr lang="en-US" altLang="en-US"/>
          </a:p>
        </p:txBody>
      </p:sp>
    </p:spTree>
    <p:extLst>
      <p:ext uri="{BB962C8B-B14F-4D97-AF65-F5344CB8AC3E}">
        <p14:creationId xmlns:p14="http://schemas.microsoft.com/office/powerpoint/2010/main" val="268599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003650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542062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196608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053449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307F6F-1ECD-2B46-BB77-950B1E4861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41DF71-60AC-4944-AB85-30C095C291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CA8B09-27F4-FB4C-BDEF-C7497292B137}"/>
              </a:ext>
            </a:extLst>
          </p:cNvPr>
          <p:cNvSpPr>
            <a:spLocks noGrp="1" noChangeArrowheads="1"/>
          </p:cNvSpPr>
          <p:nvPr>
            <p:ph type="sldNum" sz="quarter" idx="12"/>
          </p:nvPr>
        </p:nvSpPr>
        <p:spPr>
          <a:ln/>
        </p:spPr>
        <p:txBody>
          <a:bodyPr/>
          <a:lstStyle>
            <a:lvl1pPr>
              <a:defRPr/>
            </a:lvl1pPr>
          </a:lstStyle>
          <a:p>
            <a:fld id="{63B5ECA8-59F5-954C-9805-820915DBD347}" type="slidenum">
              <a:rPr lang="en-US" altLang="en-US"/>
              <a:pPr/>
              <a:t>‹#›</a:t>
            </a:fld>
            <a:endParaRPr lang="en-US" altLang="en-US"/>
          </a:p>
        </p:txBody>
      </p:sp>
    </p:spTree>
    <p:extLst>
      <p:ext uri="{BB962C8B-B14F-4D97-AF65-F5344CB8AC3E}">
        <p14:creationId xmlns:p14="http://schemas.microsoft.com/office/powerpoint/2010/main" val="293671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ECACDB-B507-0A4C-82E5-D24F3CC506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C5F7D8-3248-174A-BB91-CC2BC41A39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641F4B-8C1C-2F49-BAE0-2DA22DADD698}"/>
              </a:ext>
            </a:extLst>
          </p:cNvPr>
          <p:cNvSpPr>
            <a:spLocks noGrp="1" noChangeArrowheads="1"/>
          </p:cNvSpPr>
          <p:nvPr>
            <p:ph type="sldNum" sz="quarter" idx="12"/>
          </p:nvPr>
        </p:nvSpPr>
        <p:spPr>
          <a:ln/>
        </p:spPr>
        <p:txBody>
          <a:bodyPr/>
          <a:lstStyle>
            <a:lvl1pPr>
              <a:defRPr/>
            </a:lvl1pPr>
          </a:lstStyle>
          <a:p>
            <a:fld id="{347175F8-E7B2-1644-9770-3DAFA210EA11}" type="slidenum">
              <a:rPr lang="en-US" altLang="en-US"/>
              <a:pPr/>
              <a:t>‹#›</a:t>
            </a:fld>
            <a:endParaRPr lang="en-US" altLang="en-US"/>
          </a:p>
        </p:txBody>
      </p:sp>
    </p:spTree>
    <p:extLst>
      <p:ext uri="{BB962C8B-B14F-4D97-AF65-F5344CB8AC3E}">
        <p14:creationId xmlns:p14="http://schemas.microsoft.com/office/powerpoint/2010/main" val="259827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E55595-3D38-454E-A92F-97A2039714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40CA82-6D29-8745-932B-FB3383EB38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56E4B36-614A-D84F-BC9C-F39D22A6DEB8}"/>
              </a:ext>
            </a:extLst>
          </p:cNvPr>
          <p:cNvSpPr>
            <a:spLocks noGrp="1" noChangeArrowheads="1"/>
          </p:cNvSpPr>
          <p:nvPr>
            <p:ph type="sldNum" sz="quarter" idx="12"/>
          </p:nvPr>
        </p:nvSpPr>
        <p:spPr>
          <a:ln/>
        </p:spPr>
        <p:txBody>
          <a:bodyPr/>
          <a:lstStyle>
            <a:lvl1pPr>
              <a:defRPr/>
            </a:lvl1pPr>
          </a:lstStyle>
          <a:p>
            <a:fld id="{511CF171-6F22-1B4C-897C-EC4C318277A5}" type="slidenum">
              <a:rPr lang="en-US" altLang="en-US"/>
              <a:pPr/>
              <a:t>‹#›</a:t>
            </a:fld>
            <a:endParaRPr lang="en-US" altLang="en-US"/>
          </a:p>
        </p:txBody>
      </p:sp>
    </p:spTree>
    <p:extLst>
      <p:ext uri="{BB962C8B-B14F-4D97-AF65-F5344CB8AC3E}">
        <p14:creationId xmlns:p14="http://schemas.microsoft.com/office/powerpoint/2010/main" val="19006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2BB2E5-D137-F546-98ED-1FC08254B21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6A00D8-EF84-FD4E-AB58-7899455741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930E02-B56B-394E-815B-77630583D8CA}"/>
              </a:ext>
            </a:extLst>
          </p:cNvPr>
          <p:cNvSpPr>
            <a:spLocks noGrp="1" noChangeArrowheads="1"/>
          </p:cNvSpPr>
          <p:nvPr>
            <p:ph type="sldNum" sz="quarter" idx="12"/>
          </p:nvPr>
        </p:nvSpPr>
        <p:spPr>
          <a:ln/>
        </p:spPr>
        <p:txBody>
          <a:bodyPr/>
          <a:lstStyle>
            <a:lvl1pPr>
              <a:defRPr/>
            </a:lvl1pPr>
          </a:lstStyle>
          <a:p>
            <a:fld id="{D004F13C-6586-394D-976A-7C34C974C983}" type="slidenum">
              <a:rPr lang="en-US" altLang="en-US"/>
              <a:pPr/>
              <a:t>‹#›</a:t>
            </a:fld>
            <a:endParaRPr lang="en-US" altLang="en-US"/>
          </a:p>
        </p:txBody>
      </p:sp>
    </p:spTree>
    <p:extLst>
      <p:ext uri="{BB962C8B-B14F-4D97-AF65-F5344CB8AC3E}">
        <p14:creationId xmlns:p14="http://schemas.microsoft.com/office/powerpoint/2010/main" val="372975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26ED32-9C5C-094D-B350-5D73D7E8BD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FFE0B9-E710-DC46-9E85-152F7D839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19C6A4-E800-5043-9EE3-692DCBC49BFB}"/>
              </a:ext>
            </a:extLst>
          </p:cNvPr>
          <p:cNvSpPr>
            <a:spLocks noGrp="1" noChangeArrowheads="1"/>
          </p:cNvSpPr>
          <p:nvPr>
            <p:ph type="sldNum" sz="quarter" idx="12"/>
          </p:nvPr>
        </p:nvSpPr>
        <p:spPr>
          <a:ln/>
        </p:spPr>
        <p:txBody>
          <a:bodyPr/>
          <a:lstStyle>
            <a:lvl1pPr>
              <a:defRPr/>
            </a:lvl1pPr>
          </a:lstStyle>
          <a:p>
            <a:fld id="{9E557252-26E7-2A4C-B7CF-7AF8C789517C}" type="slidenum">
              <a:rPr lang="en-US" altLang="en-US"/>
              <a:pPr/>
              <a:t>‹#›</a:t>
            </a:fld>
            <a:endParaRPr lang="en-US" altLang="en-US"/>
          </a:p>
        </p:txBody>
      </p:sp>
    </p:spTree>
    <p:extLst>
      <p:ext uri="{BB962C8B-B14F-4D97-AF65-F5344CB8AC3E}">
        <p14:creationId xmlns:p14="http://schemas.microsoft.com/office/powerpoint/2010/main" val="3805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0F1A4E-A6E5-9E46-BD32-3D5A56E7C7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C19AF5-48CF-3B40-9CFF-4BC7B938EC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4EC9D6-B9B9-BF43-8D83-F7ED6B63855E}"/>
              </a:ext>
            </a:extLst>
          </p:cNvPr>
          <p:cNvSpPr>
            <a:spLocks noGrp="1" noChangeArrowheads="1"/>
          </p:cNvSpPr>
          <p:nvPr>
            <p:ph type="sldNum" sz="quarter" idx="12"/>
          </p:nvPr>
        </p:nvSpPr>
        <p:spPr>
          <a:ln/>
        </p:spPr>
        <p:txBody>
          <a:bodyPr/>
          <a:lstStyle>
            <a:lvl1pPr>
              <a:defRPr/>
            </a:lvl1pPr>
          </a:lstStyle>
          <a:p>
            <a:fld id="{ED18CF64-FE23-7342-9B20-6732D75F2D4D}" type="slidenum">
              <a:rPr lang="en-US" altLang="en-US"/>
              <a:pPr/>
              <a:t>‹#›</a:t>
            </a:fld>
            <a:endParaRPr lang="en-US" altLang="en-US"/>
          </a:p>
        </p:txBody>
      </p:sp>
    </p:spTree>
    <p:extLst>
      <p:ext uri="{BB962C8B-B14F-4D97-AF65-F5344CB8AC3E}">
        <p14:creationId xmlns:p14="http://schemas.microsoft.com/office/powerpoint/2010/main" val="264321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7AA9D5-BB3B-2B40-8886-8F421CF8B1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510D56-812C-2F4A-9A73-EDF8B1BC4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E04359-1935-474F-AF29-FD2900238895}"/>
              </a:ext>
            </a:extLst>
          </p:cNvPr>
          <p:cNvSpPr>
            <a:spLocks noGrp="1" noChangeArrowheads="1"/>
          </p:cNvSpPr>
          <p:nvPr>
            <p:ph type="sldNum" sz="quarter" idx="12"/>
          </p:nvPr>
        </p:nvSpPr>
        <p:spPr>
          <a:ln/>
        </p:spPr>
        <p:txBody>
          <a:bodyPr/>
          <a:lstStyle>
            <a:lvl1pPr>
              <a:defRPr/>
            </a:lvl1pPr>
          </a:lstStyle>
          <a:p>
            <a:fld id="{5BF1BEF0-03FC-4940-965C-2BD16FBB3436}" type="slidenum">
              <a:rPr lang="en-US" altLang="en-US"/>
              <a:pPr/>
              <a:t>‹#›</a:t>
            </a:fld>
            <a:endParaRPr lang="en-US" altLang="en-US"/>
          </a:p>
        </p:txBody>
      </p:sp>
    </p:spTree>
    <p:extLst>
      <p:ext uri="{BB962C8B-B14F-4D97-AF65-F5344CB8AC3E}">
        <p14:creationId xmlns:p14="http://schemas.microsoft.com/office/powerpoint/2010/main" val="200697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6D0822-B882-9C46-8A05-B8DFCA0BD73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06FC77-F1CD-5F45-90B3-E94C700575A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10DA38-8EB0-5440-B5A8-8F38E051EBC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E6E245C-AD44-AA4F-93FE-A56E86D2938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9576643-61E5-5743-BAA5-81D89B2523F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7349A4-E6A5-8A4A-939A-A3CD3491E9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9205150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AC9F6D4-6C2F-E94D-264B-8DFFFF04E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 name="Text Box 13">
            <a:extLst>
              <a:ext uri="{FF2B5EF4-FFF2-40B4-BE49-F238E27FC236}">
                <a16:creationId xmlns:a16="http://schemas.microsoft.com/office/drawing/2014/main" id="{EFE8988A-4642-6F47-ADE4-499CFC851C46}"/>
              </a:ext>
            </a:extLst>
          </p:cNvPr>
          <p:cNvSpPr txBox="1">
            <a:spLocks noChangeArrowheads="1"/>
          </p:cNvSpPr>
          <p:nvPr/>
        </p:nvSpPr>
        <p:spPr bwMode="auto">
          <a:xfrm>
            <a:off x="0" y="34290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chemeClr val="bg1"/>
                </a:solidFill>
                <a:effectLst>
                  <a:outerShdw blurRad="38100" dist="38100" dir="2700000" algn="tl">
                    <a:srgbClr val="000000"/>
                  </a:outerShdw>
                </a:effectLst>
                <a:latin typeface="Arial" charset="0"/>
                <a:cs typeface="Arial" charset="0"/>
              </a:rPr>
              <a:t>Session 23</a:t>
            </a:r>
          </a:p>
        </p:txBody>
      </p:sp>
      <p:sp>
        <p:nvSpPr>
          <p:cNvPr id="2062" name="Text Box 14">
            <a:extLst>
              <a:ext uri="{FF2B5EF4-FFF2-40B4-BE49-F238E27FC236}">
                <a16:creationId xmlns:a16="http://schemas.microsoft.com/office/drawing/2014/main" id="{FA8B23D0-4AEB-E046-B4B9-CD797C6F2F16}"/>
              </a:ext>
            </a:extLst>
          </p:cNvPr>
          <p:cNvSpPr txBox="1">
            <a:spLocks noChangeArrowheads="1"/>
          </p:cNvSpPr>
          <p:nvPr/>
        </p:nvSpPr>
        <p:spPr bwMode="auto">
          <a:xfrm>
            <a:off x="3672" y="1524000"/>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5000" b="1" i="1" dirty="0">
                <a:solidFill>
                  <a:schemeClr val="bg1"/>
                </a:solidFill>
                <a:effectLst>
                  <a:outerShdw blurRad="38100" dist="38100" dir="2700000" algn="tl">
                    <a:srgbClr val="000000">
                      <a:alpha val="43137"/>
                    </a:srgbClr>
                  </a:outerShdw>
                </a:effectLst>
                <a:latin typeface="Arial" charset="0"/>
                <a:cs typeface="Arial" charset="0"/>
              </a:rPr>
              <a:t>Modernity and </a:t>
            </a:r>
            <a:br>
              <a:rPr lang="en-US" sz="5000" b="1" i="1" dirty="0">
                <a:solidFill>
                  <a:schemeClr val="bg1"/>
                </a:solidFill>
                <a:effectLst>
                  <a:outerShdw blurRad="38100" dist="38100" dir="2700000" algn="tl">
                    <a:srgbClr val="000000">
                      <a:alpha val="43137"/>
                    </a:srgbClr>
                  </a:outerShdw>
                </a:effectLst>
                <a:latin typeface="Arial" charset="0"/>
                <a:cs typeface="Arial" charset="0"/>
              </a:rPr>
            </a:br>
            <a:r>
              <a:rPr lang="en-US" sz="5000" b="1" i="1" dirty="0">
                <a:solidFill>
                  <a:schemeClr val="bg1"/>
                </a:solidFill>
                <a:effectLst>
                  <a:outerShdw blurRad="38100" dist="38100" dir="2700000" algn="tl">
                    <a:srgbClr val="000000">
                      <a:alpha val="43137"/>
                    </a:srgbClr>
                  </a:outerShdw>
                </a:effectLst>
                <a:latin typeface="Arial" charset="0"/>
                <a:cs typeface="Arial" charset="0"/>
              </a:rPr>
              <a:t>the Moral Life</a:t>
            </a:r>
            <a:endParaRPr lang="en-US" sz="5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3" name="Rectangle 2">
            <a:extLst>
              <a:ext uri="{FF2B5EF4-FFF2-40B4-BE49-F238E27FC236}">
                <a16:creationId xmlns:a16="http://schemas.microsoft.com/office/drawing/2014/main" id="{5D293C4E-153D-DECE-28E7-A9F953172FA2}"/>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52104E43-57EE-2343-A0AC-D9E949F72F1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3939" name="Rectangle 3">
            <a:extLst>
              <a:ext uri="{FF2B5EF4-FFF2-40B4-BE49-F238E27FC236}">
                <a16:creationId xmlns:a16="http://schemas.microsoft.com/office/drawing/2014/main" id="{072898E6-2BA0-CB4D-9349-A2900E26FEE3}"/>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dirty="0">
              <a:solidFill>
                <a:schemeClr val="bg1"/>
              </a:solidFill>
              <a:latin typeface="Arial" charset="0"/>
              <a:cs typeface="Arial" charset="0"/>
            </a:endParaRPr>
          </a:p>
        </p:txBody>
      </p:sp>
      <p:sp>
        <p:nvSpPr>
          <p:cNvPr id="11268" name="Text Box 4">
            <a:extLst>
              <a:ext uri="{FF2B5EF4-FFF2-40B4-BE49-F238E27FC236}">
                <a16:creationId xmlns:a16="http://schemas.microsoft.com/office/drawing/2014/main" id="{DF4CDBCC-E95B-A146-8F49-E55E3034BD59}"/>
              </a:ext>
            </a:extLst>
          </p:cNvPr>
          <p:cNvSpPr txBox="1">
            <a:spLocks noChangeArrowheads="1"/>
          </p:cNvSpPr>
          <p:nvPr/>
        </p:nvSpPr>
        <p:spPr bwMode="auto">
          <a:xfrm>
            <a:off x="304800" y="3657600"/>
            <a:ext cx="8534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The Assumed Result for Both Schools: Unbridled Human Freedom and Unhindered Human Progress</a:t>
            </a:r>
            <a:endParaRPr lang="th-TH" sz="3200" i="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955EE18-11CF-B14D-A7A9-B489DB6CA2F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4963" name="Rectangle 3">
            <a:extLst>
              <a:ext uri="{FF2B5EF4-FFF2-40B4-BE49-F238E27FC236}">
                <a16:creationId xmlns:a16="http://schemas.microsoft.com/office/drawing/2014/main" id="{797A0C9D-14CA-744B-9E12-3AA3FB2DB302}"/>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12292" name="Text Box 4">
            <a:extLst>
              <a:ext uri="{FF2B5EF4-FFF2-40B4-BE49-F238E27FC236}">
                <a16:creationId xmlns:a16="http://schemas.microsoft.com/office/drawing/2014/main" id="{AD3F1EF6-6BCB-1845-A510-0F30FB12D4A0}"/>
              </a:ext>
            </a:extLst>
          </p:cNvPr>
          <p:cNvSpPr txBox="1">
            <a:spLocks noChangeArrowheads="1"/>
          </p:cNvSpPr>
          <p:nvPr/>
        </p:nvSpPr>
        <p:spPr bwMode="auto">
          <a:xfrm>
            <a:off x="457200" y="36576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Ethical Implications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Idea Ethical</a:t>
            </a:r>
            <a:r>
              <a:rPr lang="en-US" sz="2800" b="1" i="1" dirty="0">
                <a:solidFill>
                  <a:schemeClr val="bg1"/>
                </a:solidFill>
                <a:effectLst>
                  <a:outerShdw blurRad="38100" dist="38100" dir="2700000" algn="tl">
                    <a:srgbClr val="000000">
                      <a:alpha val="43137"/>
                    </a:srgbClr>
                  </a:outerShdw>
                </a:effectLst>
              </a:rPr>
              <a:t> Evolution and Progress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829BBC3A-3A57-8D47-98EA-DB6DAF89464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5987" name="Rectangle 3">
            <a:extLst>
              <a:ext uri="{FF2B5EF4-FFF2-40B4-BE49-F238E27FC236}">
                <a16:creationId xmlns:a16="http://schemas.microsoft.com/office/drawing/2014/main" id="{667B2B68-4778-4544-BE0B-387D3218BA40}"/>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DBD01E98-FFBE-4742-BBE3-DFAFD4D69789}"/>
              </a:ext>
            </a:extLst>
          </p:cNvPr>
          <p:cNvSpPr txBox="1">
            <a:spLocks noChangeArrowheads="1"/>
          </p:cNvSpPr>
          <p:nvPr/>
        </p:nvSpPr>
        <p:spPr bwMode="auto">
          <a:xfrm>
            <a:off x="457200" y="3657600"/>
            <a:ext cx="8382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Ethical Implications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The Idea of Ethical</a:t>
            </a:r>
            <a:r>
              <a:rPr lang="en-US" sz="2800" b="1" i="1" dirty="0">
                <a:solidFill>
                  <a:schemeClr val="folHlink"/>
                </a:solidFill>
                <a:effectLst>
                  <a:outerShdw blurRad="38100" dist="38100" dir="2700000" algn="tl">
                    <a:srgbClr val="000000">
                      <a:alpha val="43137"/>
                    </a:srgbClr>
                  </a:outerShdw>
                </a:effectLst>
              </a:rPr>
              <a:t> Evolution and Progress</a:t>
            </a: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A Focus on </a:t>
            </a:r>
            <a:r>
              <a:rPr lang="en-US" sz="2800" b="1" i="1" dirty="0">
                <a:solidFill>
                  <a:schemeClr val="bg1"/>
                </a:solidFill>
                <a:effectLst>
                  <a:outerShdw blurRad="38100" dist="38100" dir="2700000" algn="tl">
                    <a:srgbClr val="000000">
                      <a:alpha val="43137"/>
                    </a:srgbClr>
                  </a:outerShdw>
                </a:effectLst>
              </a:rPr>
              <a:t>Humanity’s Ability </a:t>
            </a:r>
            <a:r>
              <a:rPr lang="en-US" sz="2800" b="1" dirty="0">
                <a:solidFill>
                  <a:schemeClr val="bg1"/>
                </a:solidFill>
                <a:effectLst>
                  <a:outerShdw blurRad="38100" dist="38100" dir="2700000" algn="tl">
                    <a:srgbClr val="000000">
                      <a:alpha val="43137"/>
                    </a:srgbClr>
                  </a:outerShdw>
                </a:effectLst>
              </a:rPr>
              <a:t>to Solve All Ethical Problems</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246F32B4-0E44-EC49-B5CB-4095BEAEE6F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7011" name="Rectangle 3">
            <a:extLst>
              <a:ext uri="{FF2B5EF4-FFF2-40B4-BE49-F238E27FC236}">
                <a16:creationId xmlns:a16="http://schemas.microsoft.com/office/drawing/2014/main" id="{D5FEABFD-35B5-B84E-B267-8E6805891AF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14340" name="Text Box 4">
            <a:extLst>
              <a:ext uri="{FF2B5EF4-FFF2-40B4-BE49-F238E27FC236}">
                <a16:creationId xmlns:a16="http://schemas.microsoft.com/office/drawing/2014/main" id="{EB0BB4AA-29E6-C849-8E0F-9AD430B68722}"/>
              </a:ext>
            </a:extLst>
          </p:cNvPr>
          <p:cNvSpPr txBox="1">
            <a:spLocks noChangeArrowheads="1"/>
          </p:cNvSpPr>
          <p:nvPr/>
        </p:nvSpPr>
        <p:spPr bwMode="auto">
          <a:xfrm>
            <a:off x="762000" y="3657600"/>
            <a:ext cx="7620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Ethical Implications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3"/>
              <a:defRPr/>
            </a:pPr>
            <a:r>
              <a:rPr lang="en-US" sz="2800" b="1" dirty="0">
                <a:solidFill>
                  <a:schemeClr val="bg1"/>
                </a:solidFill>
                <a:effectLst>
                  <a:outerShdw blurRad="38100" dist="38100" dir="2700000" algn="tl">
                    <a:srgbClr val="000000">
                      <a:alpha val="43137"/>
                    </a:srgbClr>
                  </a:outerShdw>
                </a:effectLst>
              </a:rPr>
              <a:t>The </a:t>
            </a:r>
            <a:r>
              <a:rPr lang="en-US" sz="2800" b="1" i="1" dirty="0">
                <a:solidFill>
                  <a:schemeClr val="bg1"/>
                </a:solidFill>
                <a:effectLst>
                  <a:outerShdw blurRad="38100" dist="38100" dir="2700000" algn="tl">
                    <a:srgbClr val="000000">
                      <a:alpha val="43137"/>
                    </a:srgbClr>
                  </a:outerShdw>
                </a:effectLst>
              </a:rPr>
              <a:t>Irrelevance</a:t>
            </a:r>
            <a:r>
              <a:rPr lang="en-US" sz="2800" b="1" dirty="0">
                <a:solidFill>
                  <a:schemeClr val="bg1"/>
                </a:solidFill>
                <a:effectLst>
                  <a:outerShdw blurRad="38100" dist="38100" dir="2700000" algn="tl">
                    <a:srgbClr val="000000">
                      <a:alpha val="43137"/>
                    </a:srgbClr>
                  </a:outerShdw>
                </a:effectLst>
              </a:rPr>
              <a:t> (and Perhaps Even Insidiousness) of the Divine in Ethical Judgments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3C594709-ABE3-C04D-A193-8E577E16F18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8035" name="Rectangle 3">
            <a:extLst>
              <a:ext uri="{FF2B5EF4-FFF2-40B4-BE49-F238E27FC236}">
                <a16:creationId xmlns:a16="http://schemas.microsoft.com/office/drawing/2014/main" id="{5B32E21D-0A6E-604B-B962-1F2DC85EF4C5}"/>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15364" name="Text Box 4">
            <a:extLst>
              <a:ext uri="{FF2B5EF4-FFF2-40B4-BE49-F238E27FC236}">
                <a16:creationId xmlns:a16="http://schemas.microsoft.com/office/drawing/2014/main" id="{A1C84EE6-068F-E848-A38F-78030A5C947B}"/>
              </a:ext>
            </a:extLst>
          </p:cNvPr>
          <p:cNvSpPr txBox="1">
            <a:spLocks noChangeArrowheads="1"/>
          </p:cNvSpPr>
          <p:nvPr/>
        </p:nvSpPr>
        <p:spPr bwMode="auto">
          <a:xfrm>
            <a:off x="762000" y="3657600"/>
            <a:ext cx="7620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Ethical Implications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3"/>
              <a:defRPr/>
            </a:pPr>
            <a:r>
              <a:rPr lang="en-US" sz="2800" b="1" dirty="0">
                <a:solidFill>
                  <a:schemeClr val="folHlink"/>
                </a:solidFill>
                <a:effectLst>
                  <a:outerShdw blurRad="38100" dist="38100" dir="2700000" algn="tl">
                    <a:srgbClr val="000000">
                      <a:alpha val="43137"/>
                    </a:srgbClr>
                  </a:outerShdw>
                </a:effectLst>
              </a:rPr>
              <a:t>The </a:t>
            </a:r>
            <a:r>
              <a:rPr lang="en-US" sz="2800" b="1" i="1" dirty="0">
                <a:solidFill>
                  <a:schemeClr val="folHlink"/>
                </a:solidFill>
                <a:effectLst>
                  <a:outerShdw blurRad="38100" dist="38100" dir="2700000" algn="tl">
                    <a:srgbClr val="000000">
                      <a:alpha val="43137"/>
                    </a:srgbClr>
                  </a:outerShdw>
                </a:effectLst>
              </a:rPr>
              <a:t>Irrelevance</a:t>
            </a:r>
            <a:r>
              <a:rPr lang="en-US" sz="2800" b="1" dirty="0">
                <a:solidFill>
                  <a:schemeClr val="folHlink"/>
                </a:solidFill>
                <a:effectLst>
                  <a:outerShdw blurRad="38100" dist="38100" dir="2700000" algn="tl">
                    <a:srgbClr val="000000">
                      <a:alpha val="43137"/>
                    </a:srgbClr>
                  </a:outerShdw>
                </a:effectLst>
              </a:rPr>
              <a:t> (and Perhaps Even Insidiousness) of the Divine in Ethical Judgments</a:t>
            </a:r>
          </a:p>
          <a:p>
            <a:pPr lvl="1" eaLnBrk="1" hangingPunct="1">
              <a:buFontTx/>
              <a:buAutoNum type="arabicPeriod" startAt="3"/>
              <a:defRPr/>
            </a:pPr>
            <a:r>
              <a:rPr lang="en-US" sz="2800" b="1" dirty="0">
                <a:solidFill>
                  <a:schemeClr val="bg1"/>
                </a:solidFill>
                <a:effectLst>
                  <a:outerShdw blurRad="38100" dist="38100" dir="2700000" algn="tl">
                    <a:srgbClr val="000000">
                      <a:alpha val="43137"/>
                    </a:srgbClr>
                  </a:outerShdw>
                </a:effectLst>
              </a:rPr>
              <a:t>The Secularization (and Subsequent Impoverishment) of Christian Ethics</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1B44FB67-C917-A345-A472-F97F5EA27D6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9059" name="Rectangle 3">
            <a:extLst>
              <a:ext uri="{FF2B5EF4-FFF2-40B4-BE49-F238E27FC236}">
                <a16:creationId xmlns:a16="http://schemas.microsoft.com/office/drawing/2014/main" id="{EA68C61B-4279-EE43-8498-A0C2A359B087}"/>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Industrial/Technological Strands of Modernity: The Rise of “Technism”</a:t>
            </a:r>
            <a:endParaRPr lang="en-US" sz="5000">
              <a:solidFill>
                <a:schemeClr val="bg1"/>
              </a:solidFill>
              <a:latin typeface="Arial" charset="0"/>
              <a:cs typeface="Arial" charset="0"/>
            </a:endParaRPr>
          </a:p>
        </p:txBody>
      </p:sp>
      <p:sp>
        <p:nvSpPr>
          <p:cNvPr id="16388" name="Text Box 4">
            <a:extLst>
              <a:ext uri="{FF2B5EF4-FFF2-40B4-BE49-F238E27FC236}">
                <a16:creationId xmlns:a16="http://schemas.microsoft.com/office/drawing/2014/main" id="{19529AFB-D6B5-D34D-A558-35E6A268AE78}"/>
              </a:ext>
            </a:extLst>
          </p:cNvPr>
          <p:cNvSpPr txBox="1">
            <a:spLocks noChangeArrowheads="1"/>
          </p:cNvSpPr>
          <p:nvPr/>
        </p:nvSpPr>
        <p:spPr bwMode="auto">
          <a:xfrm>
            <a:off x="381000" y="3657600"/>
            <a:ext cx="83820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The Industrial Revolution and the Rise of the Technological</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Demand for and Love of </a:t>
            </a:r>
            <a:r>
              <a:rPr lang="en-US" sz="2800" b="1" i="1" dirty="0">
                <a:solidFill>
                  <a:schemeClr val="bg1"/>
                </a:solidFill>
                <a:effectLst>
                  <a:outerShdw blurRad="38100" dist="38100" dir="2700000" algn="tl">
                    <a:srgbClr val="000000">
                      <a:alpha val="43137"/>
                    </a:srgbClr>
                  </a:outerShdw>
                </a:effectLst>
              </a:rPr>
              <a:t>Efficiency</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F2BAD06E-E255-4241-A6B2-1F03D1BBC15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0083" name="Rectangle 3">
            <a:extLst>
              <a:ext uri="{FF2B5EF4-FFF2-40B4-BE49-F238E27FC236}">
                <a16:creationId xmlns:a16="http://schemas.microsoft.com/office/drawing/2014/main" id="{11FF125E-D352-0D41-9DF0-B30E33FA3E67}"/>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Industrial/Technological Strands of Modernity: The Rise of “Technism”</a:t>
            </a:r>
            <a:endParaRPr lang="en-US" sz="5000">
              <a:solidFill>
                <a:schemeClr val="bg1"/>
              </a:solidFill>
              <a:latin typeface="Arial" charset="0"/>
              <a:cs typeface="Arial" charset="0"/>
            </a:endParaRPr>
          </a:p>
        </p:txBody>
      </p:sp>
      <p:sp>
        <p:nvSpPr>
          <p:cNvPr id="17412" name="Text Box 4">
            <a:extLst>
              <a:ext uri="{FF2B5EF4-FFF2-40B4-BE49-F238E27FC236}">
                <a16:creationId xmlns:a16="http://schemas.microsoft.com/office/drawing/2014/main" id="{97B182FA-6443-0641-902D-655DE71C4BB6}"/>
              </a:ext>
            </a:extLst>
          </p:cNvPr>
          <p:cNvSpPr txBox="1">
            <a:spLocks noChangeArrowheads="1"/>
          </p:cNvSpPr>
          <p:nvPr/>
        </p:nvSpPr>
        <p:spPr bwMode="auto">
          <a:xfrm>
            <a:off x="381000" y="3657600"/>
            <a:ext cx="8382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The Industrial Revolution and the Rise of the Technological</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The Demand for and Love of </a:t>
            </a:r>
            <a:r>
              <a:rPr lang="en-US" sz="2800" b="1" i="1" dirty="0">
                <a:solidFill>
                  <a:schemeClr val="folHlink"/>
                </a:solidFill>
                <a:effectLst>
                  <a:outerShdw blurRad="38100" dist="38100" dir="2700000" algn="tl">
                    <a:srgbClr val="000000">
                      <a:alpha val="43137"/>
                    </a:srgbClr>
                  </a:outerShdw>
                </a:effectLst>
              </a:rPr>
              <a:t>Efficiency</a:t>
            </a:r>
            <a:endParaRPr lang="en-US" sz="2800" b="1" dirty="0">
              <a:solidFill>
                <a:schemeClr val="folHlink"/>
              </a:solidFill>
              <a:effectLst>
                <a:outerShdw blurRad="38100" dist="38100" dir="2700000" algn="tl">
                  <a:srgbClr val="000000">
                    <a:alpha val="43137"/>
                  </a:srgbClr>
                </a:outerShdw>
              </a:effectLst>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Passionate Push for a Sense of Control over Nature, Human Relationships, and the Self</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7C85D717-C318-1A44-A573-94E84DC3BFB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1107" name="Rectangle 3">
            <a:extLst>
              <a:ext uri="{FF2B5EF4-FFF2-40B4-BE49-F238E27FC236}">
                <a16:creationId xmlns:a16="http://schemas.microsoft.com/office/drawing/2014/main" id="{A6FD56DC-7046-A442-9653-DEC665A22426}"/>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Industrial/Technological Strands of Modernity: The Rise of “Technism”</a:t>
            </a:r>
            <a:endParaRPr lang="en-US" sz="5000">
              <a:solidFill>
                <a:schemeClr val="bg1"/>
              </a:solidFill>
              <a:latin typeface="Arial" charset="0"/>
              <a:cs typeface="Arial" charset="0"/>
            </a:endParaRPr>
          </a:p>
        </p:txBody>
      </p:sp>
      <p:sp>
        <p:nvSpPr>
          <p:cNvPr id="18436" name="Text Box 4">
            <a:extLst>
              <a:ext uri="{FF2B5EF4-FFF2-40B4-BE49-F238E27FC236}">
                <a16:creationId xmlns:a16="http://schemas.microsoft.com/office/drawing/2014/main" id="{A9B5D9D8-E05E-574B-ABBF-9B8BA9098A08}"/>
              </a:ext>
            </a:extLst>
          </p:cNvPr>
          <p:cNvSpPr txBox="1">
            <a:spLocks noChangeArrowheads="1"/>
          </p:cNvSpPr>
          <p:nvPr/>
        </p:nvSpPr>
        <p:spPr bwMode="auto">
          <a:xfrm>
            <a:off x="381000" y="3657600"/>
            <a:ext cx="8382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The Ethics of the Technological</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New Ethical Quandaries and the Myth of Technological Control</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2139" name="Group 11">
            <a:extLst>
              <a:ext uri="{FF2B5EF4-FFF2-40B4-BE49-F238E27FC236}">
                <a16:creationId xmlns:a16="http://schemas.microsoft.com/office/drawing/2014/main" id="{12BE2D0D-CF26-4D4E-BCCA-955AFEF5EE90}"/>
              </a:ext>
            </a:extLst>
          </p:cNvPr>
          <p:cNvGraphicFramePr>
            <a:graphicFrameLocks noGrp="1"/>
          </p:cNvGraphicFramePr>
          <p:nvPr>
            <p:ph idx="1"/>
          </p:nvPr>
        </p:nvGraphicFramePr>
        <p:xfrm>
          <a:off x="457200" y="750888"/>
          <a:ext cx="8305800" cy="4456112"/>
        </p:xfrm>
        <a:graphic>
          <a:graphicData uri="http://schemas.openxmlformats.org/drawingml/2006/table">
            <a:tbl>
              <a:tblPr/>
              <a:tblGrid>
                <a:gridCol w="8305800">
                  <a:extLst>
                    <a:ext uri="{9D8B030D-6E8A-4147-A177-3AD203B41FA5}">
                      <a16:colId xmlns:a16="http://schemas.microsoft.com/office/drawing/2014/main" val="20000"/>
                    </a:ext>
                  </a:extLst>
                </a:gridCol>
              </a:tblGrid>
              <a:tr h="4456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Technology . . . always carries with it a certain kind of control over us.  The premise that we can easily control technologies toward moral ends is not at all self-evident.  Most of the great ethical issues grappled with today are somehow related to our technological sophistication.  Our capabilities to create and manufacture outpace our moral sensibilities.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95</a:t>
                      </a:r>
                      <a:endParaRPr kumimoji="0" lang="en-US" sz="24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9464" name="Picture 8">
            <a:extLst>
              <a:ext uri="{FF2B5EF4-FFF2-40B4-BE49-F238E27FC236}">
                <a16:creationId xmlns:a16="http://schemas.microsoft.com/office/drawing/2014/main" id="{6612425E-835C-9C42-8377-9700B9217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238" y="5181600"/>
            <a:ext cx="12747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575744FB-CD8D-E944-9BDB-F8183D92FF5D}"/>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3155" name="Rectangle 3">
            <a:extLst>
              <a:ext uri="{FF2B5EF4-FFF2-40B4-BE49-F238E27FC236}">
                <a16:creationId xmlns:a16="http://schemas.microsoft.com/office/drawing/2014/main" id="{8032FD01-1B2A-5748-9BC9-09F6F51EA150}"/>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Industrial/Technological Strands of Modernity: The Rise of “Technism”</a:t>
            </a:r>
            <a:endParaRPr lang="en-US" sz="5000">
              <a:solidFill>
                <a:schemeClr val="bg1"/>
              </a:solidFill>
              <a:latin typeface="Arial" charset="0"/>
              <a:cs typeface="Arial" charset="0"/>
            </a:endParaRPr>
          </a:p>
        </p:txBody>
      </p:sp>
      <p:sp>
        <p:nvSpPr>
          <p:cNvPr id="20484" name="Text Box 4">
            <a:extLst>
              <a:ext uri="{FF2B5EF4-FFF2-40B4-BE49-F238E27FC236}">
                <a16:creationId xmlns:a16="http://schemas.microsoft.com/office/drawing/2014/main" id="{5006C873-CA15-6A4D-AC25-86D47C988BB2}"/>
              </a:ext>
            </a:extLst>
          </p:cNvPr>
          <p:cNvSpPr txBox="1">
            <a:spLocks noChangeArrowheads="1"/>
          </p:cNvSpPr>
          <p:nvPr/>
        </p:nvSpPr>
        <p:spPr bwMode="auto">
          <a:xfrm>
            <a:off x="304800" y="36576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The Ethics of the Technological</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The Ascendance of Technique over Morality</a:t>
            </a:r>
            <a:endParaRPr lang="th-TH" sz="2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90112D61-6FC2-FE49-80AD-AD009FA0BAC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0C648D63-E9F2-C240-AD7A-BFDE3B16B9BA}"/>
              </a:ext>
            </a:extLst>
          </p:cNvPr>
          <p:cNvSpPr>
            <a:spLocks noChangeArrowheads="1"/>
          </p:cNvSpPr>
          <p:nvPr/>
        </p:nvSpPr>
        <p:spPr bwMode="auto">
          <a:xfrm>
            <a:off x="0" y="1828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 Introduction:</a:t>
            </a:r>
            <a:endParaRPr lang="en-US" sz="4000">
              <a:solidFill>
                <a:schemeClr val="tx2"/>
              </a:solidFill>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8B55D041-4CE3-1547-A2D9-4B603C865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2">
            <a:extLst>
              <a:ext uri="{FF2B5EF4-FFF2-40B4-BE49-F238E27FC236}">
                <a16:creationId xmlns:a16="http://schemas.microsoft.com/office/drawing/2014/main" id="{DC2F8CAD-5A18-9948-A277-AA6DD5EA56E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4179" name="Rectangle 3">
            <a:extLst>
              <a:ext uri="{FF2B5EF4-FFF2-40B4-BE49-F238E27FC236}">
                <a16:creationId xmlns:a16="http://schemas.microsoft.com/office/drawing/2014/main" id="{3F6093CA-C39E-5242-9B65-350B8443A5DB}"/>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1508" name="Text Box 4">
            <a:extLst>
              <a:ext uri="{FF2B5EF4-FFF2-40B4-BE49-F238E27FC236}">
                <a16:creationId xmlns:a16="http://schemas.microsoft.com/office/drawing/2014/main" id="{876DF32F-BF73-CF4F-B985-DF75F6E2BC8D}"/>
              </a:ext>
            </a:extLst>
          </p:cNvPr>
          <p:cNvSpPr txBox="1">
            <a:spLocks noChangeArrowheads="1"/>
          </p:cNvSpPr>
          <p:nvPr/>
        </p:nvSpPr>
        <p:spPr bwMode="auto">
          <a:xfrm>
            <a:off x="1066800" y="3352800"/>
            <a:ext cx="716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Differentiation and Specialization</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Of Economic Production and Labor</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7AA70558-5F44-9445-86FB-18F3DBE635B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5203" name="Rectangle 3">
            <a:extLst>
              <a:ext uri="{FF2B5EF4-FFF2-40B4-BE49-F238E27FC236}">
                <a16:creationId xmlns:a16="http://schemas.microsoft.com/office/drawing/2014/main" id="{0839500F-4170-C449-9CC2-1DB0E61DAB0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2532" name="Text Box 4">
            <a:extLst>
              <a:ext uri="{FF2B5EF4-FFF2-40B4-BE49-F238E27FC236}">
                <a16:creationId xmlns:a16="http://schemas.microsoft.com/office/drawing/2014/main" id="{D4965512-5D36-9B4A-9A07-5AF42071D541}"/>
              </a:ext>
            </a:extLst>
          </p:cNvPr>
          <p:cNvSpPr txBox="1">
            <a:spLocks noChangeArrowheads="1"/>
          </p:cNvSpPr>
          <p:nvPr/>
        </p:nvSpPr>
        <p:spPr bwMode="auto">
          <a:xfrm>
            <a:off x="1066800" y="3352800"/>
            <a:ext cx="71628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Differentiation and Specialization</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Economic Production and Labor</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Of Education</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B54A04F9-A4B0-8049-938E-40EC2360BA4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6227" name="Rectangle 3">
            <a:extLst>
              <a:ext uri="{FF2B5EF4-FFF2-40B4-BE49-F238E27FC236}">
                <a16:creationId xmlns:a16="http://schemas.microsoft.com/office/drawing/2014/main" id="{1F64175B-6EB4-D54B-B7A9-665FC93B2E2A}"/>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3556" name="Text Box 4">
            <a:extLst>
              <a:ext uri="{FF2B5EF4-FFF2-40B4-BE49-F238E27FC236}">
                <a16:creationId xmlns:a16="http://schemas.microsoft.com/office/drawing/2014/main" id="{C3444E09-4C7F-A045-9A3E-8A543E3B7930}"/>
              </a:ext>
            </a:extLst>
          </p:cNvPr>
          <p:cNvSpPr txBox="1">
            <a:spLocks noChangeArrowheads="1"/>
          </p:cNvSpPr>
          <p:nvPr/>
        </p:nvSpPr>
        <p:spPr bwMode="auto">
          <a:xfrm>
            <a:off x="1066800" y="3352800"/>
            <a:ext cx="71628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Differentiation and Specialization</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Economic Production and Labor</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Education</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Of Politics and Law</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F422998D-2659-F547-9869-006012DA994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7251" name="Rectangle 3">
            <a:extLst>
              <a:ext uri="{FF2B5EF4-FFF2-40B4-BE49-F238E27FC236}">
                <a16:creationId xmlns:a16="http://schemas.microsoft.com/office/drawing/2014/main" id="{CEA0C7BE-AB4A-B549-86E9-08966005F16D}"/>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4580" name="Text Box 4">
            <a:extLst>
              <a:ext uri="{FF2B5EF4-FFF2-40B4-BE49-F238E27FC236}">
                <a16:creationId xmlns:a16="http://schemas.microsoft.com/office/drawing/2014/main" id="{6E15B393-7429-9E41-AE62-B1C0FFB399C9}"/>
              </a:ext>
            </a:extLst>
          </p:cNvPr>
          <p:cNvSpPr txBox="1">
            <a:spLocks noChangeArrowheads="1"/>
          </p:cNvSpPr>
          <p:nvPr/>
        </p:nvSpPr>
        <p:spPr bwMode="auto">
          <a:xfrm>
            <a:off x="1066800" y="3352800"/>
            <a:ext cx="71628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Differentiation and Specialization</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Economic Production and Labor</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Education</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Of Politics and Law</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Of Applied Ethics</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8AF6FB2A-E929-D24D-95CE-AE045EC54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7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2">
            <a:extLst>
              <a:ext uri="{FF2B5EF4-FFF2-40B4-BE49-F238E27FC236}">
                <a16:creationId xmlns:a16="http://schemas.microsoft.com/office/drawing/2014/main" id="{58706549-FB55-FD49-A56F-A3617B51264E}"/>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8275" name="Rectangle 3">
            <a:extLst>
              <a:ext uri="{FF2B5EF4-FFF2-40B4-BE49-F238E27FC236}">
                <a16:creationId xmlns:a16="http://schemas.microsoft.com/office/drawing/2014/main" id="{6E67F5FC-07F9-D944-8F08-046363B24E5F}"/>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5604" name="Text Box 4">
            <a:extLst>
              <a:ext uri="{FF2B5EF4-FFF2-40B4-BE49-F238E27FC236}">
                <a16:creationId xmlns:a16="http://schemas.microsoft.com/office/drawing/2014/main" id="{3A84D9B1-86E3-A647-A795-C3A590CB37D0}"/>
              </a:ext>
            </a:extLst>
          </p:cNvPr>
          <p:cNvSpPr txBox="1">
            <a:spLocks noChangeArrowheads="1"/>
          </p:cNvSpPr>
          <p:nvPr/>
        </p:nvSpPr>
        <p:spPr bwMode="auto">
          <a:xfrm>
            <a:off x="533400" y="3352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Geographic Mobility</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557A4A2F-5F88-E046-B56E-6DFDF2287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0"/>
            <a:ext cx="10890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2">
            <a:extLst>
              <a:ext uri="{FF2B5EF4-FFF2-40B4-BE49-F238E27FC236}">
                <a16:creationId xmlns:a16="http://schemas.microsoft.com/office/drawing/2014/main" id="{2FA6C8AB-0BCF-FD4A-BE15-A53F80818C3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79299" name="Rectangle 3">
            <a:extLst>
              <a:ext uri="{FF2B5EF4-FFF2-40B4-BE49-F238E27FC236}">
                <a16:creationId xmlns:a16="http://schemas.microsoft.com/office/drawing/2014/main" id="{EBED7723-23F5-694F-8B19-2D12B073CA55}"/>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6628" name="Text Box 4">
            <a:extLst>
              <a:ext uri="{FF2B5EF4-FFF2-40B4-BE49-F238E27FC236}">
                <a16:creationId xmlns:a16="http://schemas.microsoft.com/office/drawing/2014/main" id="{D6A5B7C2-64FE-DF49-992B-D7712A376B8F}"/>
              </a:ext>
            </a:extLst>
          </p:cNvPr>
          <p:cNvSpPr txBox="1">
            <a:spLocks noChangeArrowheads="1"/>
          </p:cNvSpPr>
          <p:nvPr/>
        </p:nvSpPr>
        <p:spPr bwMode="auto">
          <a:xfrm>
            <a:off x="533400" y="3352800"/>
            <a:ext cx="8382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Geographic Mobility</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Informational Exchange</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41BBFE71-EB63-4B41-9B83-0FC9E2B54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2">
            <a:extLst>
              <a:ext uri="{FF2B5EF4-FFF2-40B4-BE49-F238E27FC236}">
                <a16:creationId xmlns:a16="http://schemas.microsoft.com/office/drawing/2014/main" id="{CC15C4C6-DE36-C642-8C37-CB5EB225D6B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0323" name="Rectangle 3">
            <a:extLst>
              <a:ext uri="{FF2B5EF4-FFF2-40B4-BE49-F238E27FC236}">
                <a16:creationId xmlns:a16="http://schemas.microsoft.com/office/drawing/2014/main" id="{2F05E45F-C877-D548-8A94-70B4709FA709}"/>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7652" name="Text Box 4">
            <a:extLst>
              <a:ext uri="{FF2B5EF4-FFF2-40B4-BE49-F238E27FC236}">
                <a16:creationId xmlns:a16="http://schemas.microsoft.com/office/drawing/2014/main" id="{1AE207DE-1FB2-064F-9199-5CC079BE0C71}"/>
              </a:ext>
            </a:extLst>
          </p:cNvPr>
          <p:cNvSpPr txBox="1">
            <a:spLocks noChangeArrowheads="1"/>
          </p:cNvSpPr>
          <p:nvPr/>
        </p:nvSpPr>
        <p:spPr bwMode="auto">
          <a:xfrm>
            <a:off x="533400" y="3352800"/>
            <a:ext cx="8382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Geographic Mobility</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Informational Exchange</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Cosmopolitan Centers (i.e., World Cities)</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50C9D852-D3A2-B847-8BA0-C0EC014F003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1347" name="Rectangle 3">
            <a:extLst>
              <a:ext uri="{FF2B5EF4-FFF2-40B4-BE49-F238E27FC236}">
                <a16:creationId xmlns:a16="http://schemas.microsoft.com/office/drawing/2014/main" id="{C9D47E1C-99FA-5149-B73B-49B1E3CBCDE9}"/>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8676" name="Text Box 4">
            <a:extLst>
              <a:ext uri="{FF2B5EF4-FFF2-40B4-BE49-F238E27FC236}">
                <a16:creationId xmlns:a16="http://schemas.microsoft.com/office/drawing/2014/main" id="{9815B0C8-D314-B44D-AD9E-F5F9C7DB8D7E}"/>
              </a:ext>
            </a:extLst>
          </p:cNvPr>
          <p:cNvSpPr txBox="1">
            <a:spLocks noChangeArrowheads="1"/>
          </p:cNvSpPr>
          <p:nvPr/>
        </p:nvSpPr>
        <p:spPr bwMode="auto">
          <a:xfrm>
            <a:off x="533400" y="3352800"/>
            <a:ext cx="8382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Geographic Mobility</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Informational Exchange</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Cosmopolitan Centers (i.e., World Cities)</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Challenges to Basic Religious and Ethical Conceptions of Reality</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91D58481-D487-7447-9F33-204D9C90A4D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2371" name="Rectangle 3">
            <a:extLst>
              <a:ext uri="{FF2B5EF4-FFF2-40B4-BE49-F238E27FC236}">
                <a16:creationId xmlns:a16="http://schemas.microsoft.com/office/drawing/2014/main" id="{C5EA7DED-3144-8144-9F2C-50056FC9E8E3}"/>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29700" name="Text Box 4">
            <a:extLst>
              <a:ext uri="{FF2B5EF4-FFF2-40B4-BE49-F238E27FC236}">
                <a16:creationId xmlns:a16="http://schemas.microsoft.com/office/drawing/2014/main" id="{DB2EA7C7-2DAF-1740-84C2-C9BB3E2DEB8D}"/>
              </a:ext>
            </a:extLst>
          </p:cNvPr>
          <p:cNvSpPr txBox="1">
            <a:spLocks noChangeArrowheads="1"/>
          </p:cNvSpPr>
          <p:nvPr/>
        </p:nvSpPr>
        <p:spPr bwMode="auto">
          <a:xfrm>
            <a:off x="990600" y="3352800"/>
            <a:ext cx="723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5"/>
              <a:defRPr/>
            </a:pPr>
            <a:r>
              <a:rPr lang="en-US" sz="2800" b="1" dirty="0">
                <a:solidFill>
                  <a:schemeClr val="bg1"/>
                </a:solidFill>
                <a:effectLst>
                  <a:outerShdw blurRad="38100" dist="38100" dir="2700000" algn="tl">
                    <a:srgbClr val="000000">
                      <a:alpha val="43137"/>
                    </a:srgbClr>
                  </a:outerShdw>
                </a:effectLst>
              </a:rPr>
              <a:t>Justification for Ethical Relativism</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F5E42982-2BBE-9043-A5BC-45CAE14FA83D}"/>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3395" name="Rectangle 3">
            <a:extLst>
              <a:ext uri="{FF2B5EF4-FFF2-40B4-BE49-F238E27FC236}">
                <a16:creationId xmlns:a16="http://schemas.microsoft.com/office/drawing/2014/main" id="{512EE477-E2E3-1846-92C3-21FC670D361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30724" name="Text Box 4">
            <a:extLst>
              <a:ext uri="{FF2B5EF4-FFF2-40B4-BE49-F238E27FC236}">
                <a16:creationId xmlns:a16="http://schemas.microsoft.com/office/drawing/2014/main" id="{FE3D22C6-EDDE-804C-86E4-D23929C8626A}"/>
              </a:ext>
            </a:extLst>
          </p:cNvPr>
          <p:cNvSpPr txBox="1">
            <a:spLocks noChangeArrowheads="1"/>
          </p:cNvSpPr>
          <p:nvPr/>
        </p:nvSpPr>
        <p:spPr bwMode="auto">
          <a:xfrm>
            <a:off x="990600" y="3352800"/>
            <a:ext cx="7239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err="1">
                <a:solidFill>
                  <a:schemeClr val="bg1"/>
                </a:solidFill>
                <a:effectLst>
                  <a:outerShdw blurRad="38100" dist="38100" dir="2700000" algn="tl">
                    <a:srgbClr val="000000">
                      <a:alpha val="43137"/>
                    </a:srgbClr>
                  </a:outerShdw>
                </a:effectLst>
              </a:rPr>
              <a:t>Pluralization</a:t>
            </a:r>
            <a:r>
              <a:rPr lang="en-US" sz="3200" b="1" i="1" dirty="0">
                <a:solidFill>
                  <a:schemeClr val="bg1"/>
                </a:solidFill>
                <a:effectLst>
                  <a:outerShdw blurRad="38100" dist="38100" dir="2700000" algn="tl">
                    <a:srgbClr val="000000">
                      <a:alpha val="43137"/>
                    </a:srgbClr>
                  </a:outerShdw>
                </a:effectLst>
              </a:rPr>
              <a:t>: Intensifications of:</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5"/>
              <a:defRPr/>
            </a:pPr>
            <a:r>
              <a:rPr lang="en-US" sz="2800" b="1" dirty="0">
                <a:solidFill>
                  <a:schemeClr val="folHlink"/>
                </a:solidFill>
                <a:effectLst>
                  <a:outerShdw blurRad="38100" dist="38100" dir="2700000" algn="tl">
                    <a:srgbClr val="000000">
                      <a:alpha val="43137"/>
                    </a:srgbClr>
                  </a:outerShdw>
                </a:effectLst>
              </a:rPr>
              <a:t>Justification for Ethical Relativism</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5"/>
              <a:defRPr/>
            </a:pPr>
            <a:r>
              <a:rPr lang="en-US" sz="2800" b="1" dirty="0">
                <a:solidFill>
                  <a:schemeClr val="bg1"/>
                </a:solidFill>
                <a:effectLst>
                  <a:outerShdw blurRad="38100" dist="38100" dir="2700000" algn="tl">
                    <a:srgbClr val="000000">
                      <a:alpha val="43137"/>
                    </a:srgbClr>
                  </a:outerShdw>
                </a:effectLst>
              </a:rPr>
              <a:t>The Marginalization of a Specifically Christian Ethical Viewpoint</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id="{72FE4A75-336D-FB4B-8B6F-202125BBE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988"/>
            <a:ext cx="2133600"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57805" name="Group 13">
            <a:extLst>
              <a:ext uri="{FF2B5EF4-FFF2-40B4-BE49-F238E27FC236}">
                <a16:creationId xmlns:a16="http://schemas.microsoft.com/office/drawing/2014/main" id="{0BEF949C-B3E7-5143-AE2A-5C467E1AAF5D}"/>
              </a:ext>
            </a:extLst>
          </p:cNvPr>
          <p:cNvGraphicFramePr>
            <a:graphicFrameLocks noGrp="1"/>
          </p:cNvGraphicFramePr>
          <p:nvPr>
            <p:ph idx="1"/>
          </p:nvPr>
        </p:nvGraphicFramePr>
        <p:xfrm>
          <a:off x="457200" y="228600"/>
          <a:ext cx="8305800" cy="4456166"/>
        </p:xfrm>
        <a:graphic>
          <a:graphicData uri="http://schemas.openxmlformats.org/drawingml/2006/table">
            <a:tbl>
              <a:tblPr/>
              <a:tblGrid>
                <a:gridCol w="8305800">
                  <a:extLst>
                    <a:ext uri="{9D8B030D-6E8A-4147-A177-3AD203B41FA5}">
                      <a16:colId xmlns:a16="http://schemas.microsoft.com/office/drawing/2014/main" val="20000"/>
                    </a:ext>
                  </a:extLst>
                </a:gridCol>
              </a:tblGrid>
              <a:tr h="445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Modernity is the first truly global civilization to emerge in human history. . . .  Its impact is felt even in the more remote villages of the world as much as in the universities, commercial </a:t>
                      </a:r>
                      <a:r>
                        <a:rPr kumimoji="0" 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Arial" charset="0"/>
                          <a:cs typeface="Arial" charset="0"/>
                        </a:rPr>
                        <a:t>centres</a:t>
                      </a: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and government offices of major cities.  It is full of paradoxes and ambiguities, bringing in its wake both enormous blessings and terrible sufferings.</a:t>
                      </a: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Vinoth</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a:t>
                      </a:r>
                      <a:r>
                        <a:rPr kumimoji="0" lang="en-US" sz="24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Ramachandra</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Gods That Fail</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143</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C9AF2C56-6B70-7549-B0E9-AB4508BCC37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4419" name="Rectangle 3">
            <a:extLst>
              <a:ext uri="{FF2B5EF4-FFF2-40B4-BE49-F238E27FC236}">
                <a16:creationId xmlns:a16="http://schemas.microsoft.com/office/drawing/2014/main" id="{6609111B-6A6A-7C45-B33A-70E654B49C0C}"/>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31748" name="Text Box 4">
            <a:extLst>
              <a:ext uri="{FF2B5EF4-FFF2-40B4-BE49-F238E27FC236}">
                <a16:creationId xmlns:a16="http://schemas.microsoft.com/office/drawing/2014/main" id="{520F637A-3DFB-FE48-A099-0781E6BF6422}"/>
              </a:ext>
            </a:extLst>
          </p:cNvPr>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Secularization</a:t>
            </a:r>
            <a:endParaRPr lang="th-TH" sz="32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48" name="Group 8">
            <a:extLst>
              <a:ext uri="{FF2B5EF4-FFF2-40B4-BE49-F238E27FC236}">
                <a16:creationId xmlns:a16="http://schemas.microsoft.com/office/drawing/2014/main" id="{0AEEA25E-210E-2944-9C9F-4130DEB8E91D}"/>
              </a:ext>
            </a:extLst>
          </p:cNvPr>
          <p:cNvGraphicFramePr>
            <a:graphicFrameLocks noGrp="1"/>
          </p:cNvGraphicFramePr>
          <p:nvPr>
            <p:ph idx="1"/>
          </p:nvPr>
        </p:nvGraphicFramePr>
        <p:xfrm>
          <a:off x="457200" y="304800"/>
          <a:ext cx="8305800" cy="6162675"/>
        </p:xfrm>
        <a:graphic>
          <a:graphicData uri="http://schemas.openxmlformats.org/drawingml/2006/table">
            <a:tbl>
              <a:tblPr/>
              <a:tblGrid>
                <a:gridCol w="8305800">
                  <a:extLst>
                    <a:ext uri="{9D8B030D-6E8A-4147-A177-3AD203B41FA5}">
                      <a16:colId xmlns:a16="http://schemas.microsoft.com/office/drawing/2014/main" val="20000"/>
                    </a:ext>
                  </a:extLst>
                </a:gridCol>
              </a:tblGrid>
              <a:tr h="6162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[T]</a:t>
                      </a:r>
                      <a:r>
                        <a:rPr kumimoji="0" 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Arial" charset="0"/>
                          <a:cs typeface="Arial" charset="0"/>
                        </a:rPr>
                        <a:t>hough</a:t>
                      </a: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religion still plays a significant role in the lives of people and continues to influence societies and cultures, it does not play the same role it once played in relation to major social institutions such as government, economics, education, and law. . . .  [W]</a:t>
                      </a:r>
                      <a:r>
                        <a:rPr kumimoji="0" 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Arial" charset="0"/>
                          <a:cs typeface="Arial" charset="0"/>
                        </a:rPr>
                        <a:t>ithin</a:t>
                      </a: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secularized societies, religion tends to have minimal impact on the larger societal institutions and the main contours of cultural life.  Religion, therefore, is one social institution alongside others, no longer providing the overarching framework for the society.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101</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2776" name="Picture 6">
            <a:extLst>
              <a:ext uri="{FF2B5EF4-FFF2-40B4-BE49-F238E27FC236}">
                <a16:creationId xmlns:a16="http://schemas.microsoft.com/office/drawing/2014/main" id="{519D7706-007B-FB4B-8747-745433004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80013"/>
            <a:ext cx="1273175"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4157630E-A560-2842-86BA-8F5418378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2">
            <a:extLst>
              <a:ext uri="{FF2B5EF4-FFF2-40B4-BE49-F238E27FC236}">
                <a16:creationId xmlns:a16="http://schemas.microsoft.com/office/drawing/2014/main" id="{DBEA07BA-1E95-0E44-A0B8-6C1C9951B68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6467" name="Rectangle 3">
            <a:extLst>
              <a:ext uri="{FF2B5EF4-FFF2-40B4-BE49-F238E27FC236}">
                <a16:creationId xmlns:a16="http://schemas.microsoft.com/office/drawing/2014/main" id="{BC5355E2-7034-1A4A-94E7-0630335D43A8}"/>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Sociological Strands of Modernity</a:t>
            </a:r>
            <a:endParaRPr lang="en-US" sz="5000">
              <a:solidFill>
                <a:schemeClr val="bg1"/>
              </a:solidFill>
              <a:latin typeface="Arial" charset="0"/>
              <a:cs typeface="Arial" charset="0"/>
            </a:endParaRPr>
          </a:p>
        </p:txBody>
      </p:sp>
      <p:sp>
        <p:nvSpPr>
          <p:cNvPr id="33796" name="Text Box 4">
            <a:extLst>
              <a:ext uri="{FF2B5EF4-FFF2-40B4-BE49-F238E27FC236}">
                <a16:creationId xmlns:a16="http://schemas.microsoft.com/office/drawing/2014/main" id="{A4748E37-AC84-B944-A627-FE1245F1DB37}"/>
              </a:ext>
            </a:extLst>
          </p:cNvPr>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Privatization of Religion</a:t>
            </a:r>
            <a:endParaRPr lang="th-TH" sz="32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8F71A255-A807-7F4E-9DF1-1292E4B2B3D5}"/>
              </a:ext>
            </a:extLst>
          </p:cNvPr>
          <p:cNvSpPr>
            <a:spLocks noChangeArrowheads="1"/>
          </p:cNvSpPr>
          <p:nvPr/>
        </p:nvSpPr>
        <p:spPr bwMode="auto">
          <a:xfrm>
            <a:off x="0" y="182880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V. Conclusion:</a:t>
            </a:r>
            <a:br>
              <a:rPr lang="en-US" sz="5000" b="1" i="1" dirty="0">
                <a:solidFill>
                  <a:schemeClr val="bg1"/>
                </a:solidFill>
                <a:effectLst>
                  <a:outerShdw blurRad="38100" dist="38100" dir="2700000" algn="tl">
                    <a:srgbClr val="000000"/>
                  </a:outerShdw>
                </a:effectLst>
                <a:latin typeface="Arial" charset="0"/>
                <a:cs typeface="Arial" charset="0"/>
              </a:rPr>
            </a:br>
            <a:br>
              <a:rPr lang="en-US" sz="5000" b="1" i="1" dirty="0">
                <a:solidFill>
                  <a:schemeClr val="bg1"/>
                </a:solidFill>
                <a:effectLst>
                  <a:outerShdw blurRad="38100" dist="38100" dir="2700000" algn="tl">
                    <a:srgbClr val="000000"/>
                  </a:outerShdw>
                </a:effectLst>
                <a:latin typeface="Arial" charset="0"/>
                <a:cs typeface="Arial" charset="0"/>
              </a:rPr>
            </a:br>
            <a:r>
              <a:rPr lang="en-US" sz="5000" b="1" i="1" dirty="0">
                <a:solidFill>
                  <a:schemeClr val="bg1"/>
                </a:solidFill>
                <a:effectLst>
                  <a:outerShdw blurRad="38100" dist="38100" dir="2700000" algn="tl">
                    <a:srgbClr val="000000"/>
                  </a:outerShdw>
                </a:effectLst>
                <a:latin typeface="Arial" charset="0"/>
                <a:cs typeface="Arial" charset="0"/>
              </a:rPr>
              <a:t>Modernity:</a:t>
            </a:r>
            <a:br>
              <a:rPr lang="en-US" sz="5000" b="1" i="1" dirty="0">
                <a:solidFill>
                  <a:schemeClr val="bg1"/>
                </a:solidFill>
                <a:effectLst>
                  <a:outerShdw blurRad="38100" dist="38100" dir="2700000" algn="tl">
                    <a:srgbClr val="000000"/>
                  </a:outerShdw>
                </a:effectLst>
                <a:latin typeface="Arial" charset="0"/>
                <a:cs typeface="Arial" charset="0"/>
              </a:rPr>
            </a:br>
            <a:r>
              <a:rPr lang="en-US" sz="5000" b="1" i="1" dirty="0">
                <a:solidFill>
                  <a:schemeClr val="bg1"/>
                </a:solidFill>
                <a:effectLst>
                  <a:outerShdw blurRad="38100" dist="38100" dir="2700000" algn="tl">
                    <a:srgbClr val="000000"/>
                  </a:outerShdw>
                </a:effectLst>
                <a:latin typeface="Arial" charset="0"/>
                <a:cs typeface="Arial" charset="0"/>
              </a:rPr>
              <a:t>The Blessing and the Curse</a:t>
            </a:r>
            <a:endParaRPr lang="en-US" sz="5000" dirty="0">
              <a:solidFill>
                <a:schemeClr val="bg1"/>
              </a:solidFill>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F2EF0177-9FED-784C-B489-58410BF5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2">
            <a:extLst>
              <a:ext uri="{FF2B5EF4-FFF2-40B4-BE49-F238E27FC236}">
                <a16:creationId xmlns:a16="http://schemas.microsoft.com/office/drawing/2014/main" id="{6613DCFB-4997-8B4B-B68C-3121A1D4ACA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28100" name="Rectangle 4">
            <a:extLst>
              <a:ext uri="{FF2B5EF4-FFF2-40B4-BE49-F238E27FC236}">
                <a16:creationId xmlns:a16="http://schemas.microsoft.com/office/drawing/2014/main" id="{113E661B-1F8E-2A4E-B281-D5A43641C8F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dirty="0">
              <a:solidFill>
                <a:schemeClr val="bg1"/>
              </a:solidFill>
              <a:latin typeface="Arial" charset="0"/>
              <a:cs typeface="Arial" charset="0"/>
            </a:endParaRPr>
          </a:p>
        </p:txBody>
      </p:sp>
      <p:sp>
        <p:nvSpPr>
          <p:cNvPr id="5124" name="Text Box 5">
            <a:extLst>
              <a:ext uri="{FF2B5EF4-FFF2-40B4-BE49-F238E27FC236}">
                <a16:creationId xmlns:a16="http://schemas.microsoft.com/office/drawing/2014/main" id="{1148A28D-D592-EA47-A426-E31B72C8AFAD}"/>
              </a:ext>
            </a:extLst>
          </p:cNvPr>
          <p:cNvSpPr txBox="1">
            <a:spLocks noChangeArrowheads="1"/>
          </p:cNvSpPr>
          <p:nvPr/>
        </p:nvSpPr>
        <p:spPr bwMode="auto">
          <a:xfrm>
            <a:off x="685800" y="3657600"/>
            <a:ext cx="7848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Two Main Schools of Thought</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Rationalism: The Sufficiency of Reason</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bg1"/>
                </a:solidFill>
                <a:effectLst>
                  <a:outerShdw blurRad="38100" dist="38100" dir="2700000" algn="tl">
                    <a:srgbClr val="000000">
                      <a:alpha val="43137"/>
                    </a:srgbClr>
                  </a:outerShdw>
                </a:effectLst>
              </a:rPr>
              <a:t>Cartesian Dualism</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pic>
        <p:nvPicPr>
          <p:cNvPr id="5126" name="Picture 6">
            <a:extLst>
              <a:ext uri="{FF2B5EF4-FFF2-40B4-BE49-F238E27FC236}">
                <a16:creationId xmlns:a16="http://schemas.microsoft.com/office/drawing/2014/main" id="{C2AEDF49-7758-3948-99D8-558536ACE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81525"/>
            <a:ext cx="21336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CA26780E-EA3E-1942-AE3E-D2BF9B43959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58819" name="Rectangle 3">
            <a:extLst>
              <a:ext uri="{FF2B5EF4-FFF2-40B4-BE49-F238E27FC236}">
                <a16:creationId xmlns:a16="http://schemas.microsoft.com/office/drawing/2014/main" id="{CB5FC6BD-0E8F-604E-A54E-2DAC96984DBC}"/>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6148" name="Text Box 4">
            <a:extLst>
              <a:ext uri="{FF2B5EF4-FFF2-40B4-BE49-F238E27FC236}">
                <a16:creationId xmlns:a16="http://schemas.microsoft.com/office/drawing/2014/main" id="{A9DB87E7-554B-E743-BCF5-D6AF82CC865E}"/>
              </a:ext>
            </a:extLst>
          </p:cNvPr>
          <p:cNvSpPr txBox="1">
            <a:spLocks noChangeArrowheads="1"/>
          </p:cNvSpPr>
          <p:nvPr/>
        </p:nvSpPr>
        <p:spPr bwMode="auto">
          <a:xfrm>
            <a:off x="685800" y="3657600"/>
            <a:ext cx="78486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Two Main Schools of Thought</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Rationalism: The Sufficiency of Reason</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folHlink"/>
                </a:solidFill>
                <a:effectLst>
                  <a:outerShdw blurRad="38100" dist="38100" dir="2700000" algn="tl">
                    <a:srgbClr val="000000">
                      <a:alpha val="43137"/>
                    </a:srgbClr>
                  </a:outerShdw>
                </a:effectLst>
              </a:rPr>
              <a:t>Cartesian Dualism</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bg1"/>
                </a:solidFill>
                <a:effectLst>
                  <a:outerShdw blurRad="38100" dist="38100" dir="2700000" algn="tl">
                    <a:srgbClr val="000000">
                      <a:alpha val="43137"/>
                    </a:srgbClr>
                  </a:outerShdw>
                </a:effectLst>
              </a:rPr>
              <a:t>The Search for a “</a:t>
            </a:r>
            <a:r>
              <a:rPr lang="en-US" sz="2800" b="1" dirty="0" err="1">
                <a:solidFill>
                  <a:schemeClr val="bg1"/>
                </a:solidFill>
                <a:effectLst>
                  <a:outerShdw blurRad="38100" dist="38100" dir="2700000" algn="tl">
                    <a:srgbClr val="000000">
                      <a:alpha val="43137"/>
                    </a:srgbClr>
                  </a:outerShdw>
                </a:effectLst>
              </a:rPr>
              <a:t>Traditionless</a:t>
            </a:r>
            <a:r>
              <a:rPr lang="en-US" sz="2800" b="1" dirty="0">
                <a:solidFill>
                  <a:schemeClr val="bg1"/>
                </a:solidFill>
                <a:effectLst>
                  <a:outerShdw blurRad="38100" dist="38100" dir="2700000" algn="tl">
                    <a:srgbClr val="000000">
                      <a:alpha val="43137"/>
                    </a:srgbClr>
                  </a:outerShdw>
                </a:effectLst>
              </a:rPr>
              <a:t>” and “</a:t>
            </a:r>
            <a:r>
              <a:rPr lang="en-US" sz="2800" b="1" dirty="0" err="1">
                <a:solidFill>
                  <a:schemeClr val="bg1"/>
                </a:solidFill>
                <a:effectLst>
                  <a:outerShdw blurRad="38100" dist="38100" dir="2700000" algn="tl">
                    <a:srgbClr val="000000">
                      <a:alpha val="43137"/>
                    </a:srgbClr>
                  </a:outerShdw>
                </a:effectLst>
              </a:rPr>
              <a:t>Contextless</a:t>
            </a:r>
            <a:r>
              <a:rPr lang="en-US" sz="2800" b="1" dirty="0">
                <a:solidFill>
                  <a:schemeClr val="bg1"/>
                </a:solidFill>
                <a:effectLst>
                  <a:outerShdw blurRad="38100" dist="38100" dir="2700000" algn="tl">
                    <a:srgbClr val="000000">
                      <a:alpha val="43137"/>
                    </a:srgbClr>
                  </a:outerShdw>
                </a:effectLst>
              </a:rPr>
              <a:t>” Knowledge</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a16="http://schemas.microsoft.com/office/drawing/2014/main" id="{343F8F5B-2C0C-9C47-9EB3-A55F6EE90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a:extLst>
              <a:ext uri="{FF2B5EF4-FFF2-40B4-BE49-F238E27FC236}">
                <a16:creationId xmlns:a16="http://schemas.microsoft.com/office/drawing/2014/main" id="{3CD6D6FA-6204-544D-85AA-AEE3F64C5DC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59843" name="Rectangle 3">
            <a:extLst>
              <a:ext uri="{FF2B5EF4-FFF2-40B4-BE49-F238E27FC236}">
                <a16:creationId xmlns:a16="http://schemas.microsoft.com/office/drawing/2014/main" id="{16BEE418-376A-0448-89AA-0E8BC9F7F18C}"/>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7172" name="Text Box 4">
            <a:extLst>
              <a:ext uri="{FF2B5EF4-FFF2-40B4-BE49-F238E27FC236}">
                <a16:creationId xmlns:a16="http://schemas.microsoft.com/office/drawing/2014/main" id="{808A0E5F-7512-804C-A34E-07CAD823FDB1}"/>
              </a:ext>
            </a:extLst>
          </p:cNvPr>
          <p:cNvSpPr txBox="1">
            <a:spLocks noChangeArrowheads="1"/>
          </p:cNvSpPr>
          <p:nvPr/>
        </p:nvSpPr>
        <p:spPr bwMode="auto">
          <a:xfrm>
            <a:off x="304800" y="3657600"/>
            <a:ext cx="86106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Two Main Schools of Thought</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Empiricism: The Sufficiency of the Senses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bg1"/>
                </a:solidFill>
                <a:effectLst>
                  <a:outerShdw blurRad="38100" dist="38100" dir="2700000" algn="tl">
                    <a:srgbClr val="000000">
                      <a:alpha val="43137"/>
                    </a:srgbClr>
                  </a:outerShdw>
                </a:effectLst>
              </a:rPr>
              <a:t>Comprehensive Analytic Investigation of Our World</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AE6E737A-A9EF-8B4E-911E-8B779E70C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2">
            <a:extLst>
              <a:ext uri="{FF2B5EF4-FFF2-40B4-BE49-F238E27FC236}">
                <a16:creationId xmlns:a16="http://schemas.microsoft.com/office/drawing/2014/main" id="{86009C53-48B5-824C-B90B-BCDA521A7A4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0867" name="Rectangle 3">
            <a:extLst>
              <a:ext uri="{FF2B5EF4-FFF2-40B4-BE49-F238E27FC236}">
                <a16:creationId xmlns:a16="http://schemas.microsoft.com/office/drawing/2014/main" id="{AFFF509A-A936-144F-AEB0-7DBB578E9260}"/>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8196" name="Text Box 4">
            <a:extLst>
              <a:ext uri="{FF2B5EF4-FFF2-40B4-BE49-F238E27FC236}">
                <a16:creationId xmlns:a16="http://schemas.microsoft.com/office/drawing/2014/main" id="{EECECFDC-BEDF-F240-B31D-9E913B850D97}"/>
              </a:ext>
            </a:extLst>
          </p:cNvPr>
          <p:cNvSpPr txBox="1">
            <a:spLocks noChangeArrowheads="1"/>
          </p:cNvSpPr>
          <p:nvPr/>
        </p:nvSpPr>
        <p:spPr bwMode="auto">
          <a:xfrm>
            <a:off x="304800" y="3657600"/>
            <a:ext cx="86106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Two Main Schools of Thought</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Empiricism: The Sufficiency of the Senses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folHlink"/>
                </a:solidFill>
                <a:effectLst>
                  <a:outerShdw blurRad="38100" dist="38100" dir="2700000" algn="tl">
                    <a:srgbClr val="000000">
                      <a:alpha val="43137"/>
                    </a:srgbClr>
                  </a:outerShdw>
                </a:effectLst>
              </a:rPr>
              <a:t>Comprehensive Analytic Investigation of Our World</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sz="2800" b="1" dirty="0">
                <a:solidFill>
                  <a:schemeClr val="bg1"/>
                </a:solidFill>
                <a:effectLst>
                  <a:outerShdw blurRad="38100" dist="38100" dir="2700000" algn="tl">
                    <a:srgbClr val="000000">
                      <a:alpha val="43137"/>
                    </a:srgbClr>
                  </a:outerShdw>
                </a:effectLst>
              </a:rPr>
              <a:t>Grand Theories to Explain Everything in Scientifically Natural Terms</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7D22DF39-FDE6-7B4C-9D42-ED044DBC7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2">
            <a:extLst>
              <a:ext uri="{FF2B5EF4-FFF2-40B4-BE49-F238E27FC236}">
                <a16:creationId xmlns:a16="http://schemas.microsoft.com/office/drawing/2014/main" id="{7954B66C-9C8A-4B4D-9E8B-46F55D6CBED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61891" name="Rectangle 3">
            <a:extLst>
              <a:ext uri="{FF2B5EF4-FFF2-40B4-BE49-F238E27FC236}">
                <a16:creationId xmlns:a16="http://schemas.microsoft.com/office/drawing/2014/main" id="{F86B9B12-641A-234E-8974-AF53B0D87C1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Intellectual Strands of Modernity: The Pursuit of and Demand for Certainty in Truth</a:t>
            </a:r>
            <a:endParaRPr lang="en-US" sz="5000">
              <a:solidFill>
                <a:schemeClr val="bg1"/>
              </a:solidFill>
              <a:latin typeface="Arial" charset="0"/>
              <a:cs typeface="Arial" charset="0"/>
            </a:endParaRPr>
          </a:p>
        </p:txBody>
      </p:sp>
      <p:sp>
        <p:nvSpPr>
          <p:cNvPr id="9220" name="Text Box 4">
            <a:extLst>
              <a:ext uri="{FF2B5EF4-FFF2-40B4-BE49-F238E27FC236}">
                <a16:creationId xmlns:a16="http://schemas.microsoft.com/office/drawing/2014/main" id="{CDD78EDF-D4D9-AF4E-8989-073330F7DDE5}"/>
              </a:ext>
            </a:extLst>
          </p:cNvPr>
          <p:cNvSpPr txBox="1">
            <a:spLocks noChangeArrowheads="1"/>
          </p:cNvSpPr>
          <p:nvPr/>
        </p:nvSpPr>
        <p:spPr bwMode="auto">
          <a:xfrm>
            <a:off x="304800" y="3657600"/>
            <a:ext cx="8610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The Rejection of Traditional Sources of Authority and the Elevation of the Rational Evaluative Self</a:t>
            </a:r>
            <a:endParaRPr lang="th-TH" sz="3200" i="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2920" name="Group 8">
            <a:extLst>
              <a:ext uri="{FF2B5EF4-FFF2-40B4-BE49-F238E27FC236}">
                <a16:creationId xmlns:a16="http://schemas.microsoft.com/office/drawing/2014/main" id="{9E644E90-8EE9-D94B-9F73-2CA2E6A0BF01}"/>
              </a:ext>
            </a:extLst>
          </p:cNvPr>
          <p:cNvGraphicFramePr>
            <a:graphicFrameLocks noGrp="1"/>
          </p:cNvGraphicFramePr>
          <p:nvPr>
            <p:ph idx="1"/>
          </p:nvPr>
        </p:nvGraphicFramePr>
        <p:xfrm>
          <a:off x="457200" y="914400"/>
          <a:ext cx="8305800" cy="3733800"/>
        </p:xfrm>
        <a:graphic>
          <a:graphicData uri="http://schemas.openxmlformats.org/drawingml/2006/table">
            <a:tbl>
              <a:tblPr/>
              <a:tblGrid>
                <a:gridCol w="8305800">
                  <a:extLst>
                    <a:ext uri="{9D8B030D-6E8A-4147-A177-3AD203B41FA5}">
                      <a16:colId xmlns:a16="http://schemas.microsoft.com/office/drawing/2014/main" val="20000"/>
                    </a:ext>
                  </a:extLst>
                </a:gridCol>
              </a:tblGrid>
              <a:tr h="3733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Modernity is distrustful of authority.  It was born in a movement of emancipation from what were seen as external authorities, and its appeal was to the freedom and responsibility of the individual reason and conscience to judge between rival truth claims.</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Lesslie</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a:t>
                      </a:r>
                      <a:r>
                        <a:rPr kumimoji="0" lang="en-US" sz="24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Newbigin</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Truth and Authority</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48" name="Picture 8">
            <a:extLst>
              <a:ext uri="{FF2B5EF4-FFF2-40B4-BE49-F238E27FC236}">
                <a16:creationId xmlns:a16="http://schemas.microsoft.com/office/drawing/2014/main" id="{DAB5166D-B83E-4A4A-99D2-3A7E9EACB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25" t="4593" r="4225" b="4147"/>
          <a:stretch>
            <a:fillRect/>
          </a:stretch>
        </p:blipFill>
        <p:spPr bwMode="auto">
          <a:xfrm>
            <a:off x="6400800" y="4691063"/>
            <a:ext cx="2743200"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8240</TotalTime>
  <Words>1079</Words>
  <Application>Microsoft Macintosh PowerPoint</Application>
  <PresentationFormat>On-screen Show (4:3)</PresentationFormat>
  <Paragraphs>118</Paragraphs>
  <Slides>35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George Winkler</dc:creator>
  <cp:lastModifiedBy>Rick Griffith</cp:lastModifiedBy>
  <cp:revision>421</cp:revision>
  <dcterms:created xsi:type="dcterms:W3CDTF">2008-04-22T20:27:24Z</dcterms:created>
  <dcterms:modified xsi:type="dcterms:W3CDTF">2023-02-18T09:45:44Z</dcterms:modified>
</cp:coreProperties>
</file>